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087" autoAdjust="0"/>
  </p:normalViewPr>
  <p:slideViewPr>
    <p:cSldViewPr snapToGrid="0">
      <p:cViewPr>
        <p:scale>
          <a:sx n="100" d="100"/>
          <a:sy n="100" d="100"/>
        </p:scale>
        <p:origin x="-448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AA881A-22C9-4222-982D-2F5EBCEF1C7D}" type="slidenum">
              <a:rPr lang="en-US"/>
              <a:pPr/>
              <a:t>1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1A4119-1B6E-4989-8511-6CE5E14BE5E4}" type="slidenum">
              <a:rPr lang="en-US"/>
              <a:pPr/>
              <a:t>11</a:t>
            </a:fld>
            <a:endParaRPr lang="en-US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84CAC-1B67-4290-B95C-9579E3E7D5B4}" type="slidenum">
              <a:rPr lang="en-US"/>
              <a:pPr/>
              <a:t>12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D522D0-475A-45E1-A084-F2E674F25337}" type="slidenum">
              <a:rPr lang="en-US"/>
              <a:pPr/>
              <a:t>13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r>
              <a:rPr lang="en-GB" dirty="0" smtClean="0">
                <a:cs typeface="Times New Roman" pitchFamily="18" charset="0"/>
              </a:rPr>
              <a:t>Note that I’ve collapsed the table across </a:t>
            </a:r>
            <a:r>
              <a:rPr lang="en-GB" dirty="0" err="1" smtClean="0">
                <a:cs typeface="Times New Roman" pitchFamily="18" charset="0"/>
              </a:rPr>
              <a:t>sphericity</a:t>
            </a:r>
            <a:r>
              <a:rPr lang="en-GB" dirty="0" smtClean="0">
                <a:cs typeface="Times New Roman" pitchFamily="18" charset="0"/>
              </a:rPr>
              <a:t> corrections so that you can actually read it</a:t>
            </a:r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48D6EE-0A71-4216-9FF2-32E749D86665}" type="slidenum">
              <a:rPr lang="en-US"/>
              <a:pPr/>
              <a:t>14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endParaRPr lang="en-GB"/>
          </a:p>
          <a:p>
            <a:pPr algn="just"/>
            <a:endParaRPr lang="en-GB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48D6EE-0A71-4216-9FF2-32E749D86665}" type="slidenum">
              <a:rPr lang="en-US"/>
              <a:pPr/>
              <a:t>15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endParaRPr lang="en-GB" dirty="0"/>
          </a:p>
          <a:p>
            <a:pPr algn="just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9149ED-DFB3-41F1-AE40-DF44FE648D83}" type="slidenum">
              <a:rPr lang="en-US"/>
              <a:pPr/>
              <a:t>16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8184B4-F3DB-42E9-9213-1A329B385832}" type="slidenum">
              <a:rPr lang="en-US"/>
              <a:pPr/>
              <a:t>17</a:t>
            </a:fld>
            <a:endParaRPr lang="en-U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586C3-45DA-45C2-BAC1-31355117A6D9}" type="slidenum">
              <a:rPr lang="en-US"/>
              <a:pPr/>
              <a:t>18</a:t>
            </a:fld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DA37B-1567-41B9-82F6-8B2E65124308}" type="slidenum">
              <a:rPr lang="en-US"/>
              <a:pPr/>
              <a:t>19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36C099-F05B-4081-BF7D-C4F68A439FEF}" type="slidenum">
              <a:rPr lang="en-US"/>
              <a:pPr/>
              <a:t>20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D22A4D-09A2-49DF-BF1B-DBDBC2A91A60}" type="slidenum">
              <a:rPr lang="en-US"/>
              <a:pPr/>
              <a:t>2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9992B2-C71F-4F7D-B1A8-012E3D94FC2D}" type="slidenum">
              <a:rPr lang="en-US"/>
              <a:pPr/>
              <a:t>21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22E5E8-04FD-4CC5-8165-043A9E691B23}" type="slidenum">
              <a:rPr lang="en-US"/>
              <a:pPr/>
              <a:t>23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140EB0-CB03-4C77-A376-689647023148}" type="slidenum">
              <a:rPr lang="en-US"/>
              <a:pPr/>
              <a:t>3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8CC582-B173-4A94-B581-46FE267CED75}" type="slidenum">
              <a:rPr lang="en-US"/>
              <a:pPr/>
              <a:t>4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E91AB-E971-410E-86C0-858CC52BDC71}" type="slidenum">
              <a:rPr lang="en-US"/>
              <a:pPr/>
              <a:t>6</a:t>
            </a:fld>
            <a:endParaRPr lang="en-US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9" y="2667001"/>
            <a:ext cx="5639097" cy="5790595"/>
          </a:xfrm>
        </p:spPr>
        <p:txBody>
          <a:bodyPr/>
          <a:lstStyle/>
          <a:p>
            <a:pPr algn="just"/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B7E22F-A280-4554-84D6-F46F5A522EFE}" type="slidenum">
              <a:rPr lang="en-US"/>
              <a:pPr/>
              <a:t>7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314E95-F1BD-49F2-9A44-E442FB75E1F8}" type="slidenum">
              <a:rPr lang="en-US"/>
              <a:pPr/>
              <a:t>8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314E95-F1BD-49F2-9A44-E442FB75E1F8}" type="slidenum">
              <a:rPr lang="en-US"/>
              <a:pPr/>
              <a:t>9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314E95-F1BD-49F2-9A44-E442FB75E1F8}" type="slidenum">
              <a:rPr lang="en-US"/>
              <a:pPr/>
              <a:t>10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00663" y="1600200"/>
            <a:ext cx="3386137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00663" y="3938588"/>
            <a:ext cx="3386137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A22AC93D-7C0C-43A1-BFBC-706C47C4E7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  <p:sldLayoutId id="2147483763" r:id="rId15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D024630-BD67-4C5E-B6C9-9F7E96CCA854}" type="slidenum">
              <a:rPr lang="en-US"/>
              <a:pPr/>
              <a:t>1</a:t>
            </a:fld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97000" y="1457325"/>
            <a:ext cx="7226300" cy="2143125"/>
          </a:xfrm>
        </p:spPr>
        <p:txBody>
          <a:bodyPr/>
          <a:lstStyle/>
          <a:p>
            <a:r>
              <a:rPr lang="en-US"/>
              <a:t>Mixed </a:t>
            </a:r>
            <a:r>
              <a:rPr lang="en-US" smtClean="0"/>
              <a:t>ANOVA</a:t>
            </a:r>
            <a:r>
              <a:rPr lang="en-US"/>
              <a:t> </a:t>
            </a:r>
            <a:r>
              <a:rPr lang="en-US" smtClean="0"/>
              <a:t>(GLM 5)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79600" y="3886200"/>
            <a:ext cx="6400800" cy="1752600"/>
          </a:xfrm>
        </p:spPr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</a:t>
            </a:r>
            <a:r>
              <a:rPr lang="en-GB" dirty="0"/>
              <a:t>Andy Field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B6A382C-B8ED-41BE-B931-543B40F1EEEC}" type="slidenum">
              <a:rPr lang="en-US"/>
              <a:pPr/>
              <a:t>10</a:t>
            </a:fld>
            <a:endParaRPr lang="en-US"/>
          </a:p>
        </p:txBody>
      </p:sp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Define </a:t>
            </a:r>
            <a:r>
              <a:rPr lang="en-GB" sz="4000" dirty="0" smtClean="0"/>
              <a:t>Contrasts</a:t>
            </a:r>
            <a:endParaRPr lang="en-GB" sz="4000" baseline="-250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20" y="1837055"/>
            <a:ext cx="4572953" cy="3887010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8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1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06413" y="274638"/>
            <a:ext cx="8180387" cy="1143000"/>
          </a:xfrm>
        </p:spPr>
        <p:txBody>
          <a:bodyPr/>
          <a:lstStyle/>
          <a:p>
            <a:r>
              <a:rPr lang="en-GB" sz="4000"/>
              <a:t>Define Interaction Graphs</a:t>
            </a: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3128963" y="2247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5" y="1676400"/>
            <a:ext cx="8289925" cy="35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A473C84B-C9F6-4D9F-9826-3CC28EFD2133}" type="slidenum">
              <a:rPr lang="en-US"/>
              <a:pPr/>
              <a:t>12</a:t>
            </a:fld>
            <a:endParaRPr lang="en-US"/>
          </a:p>
        </p:txBody>
      </p:sp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</a:t>
            </a:r>
            <a:r>
              <a:rPr lang="en-GB" dirty="0"/>
              <a:t>: </a:t>
            </a:r>
            <a:r>
              <a:rPr lang="en-GB" dirty="0" err="1"/>
              <a:t>Sphericity</a:t>
            </a:r>
            <a:endParaRPr lang="en-GB" baseline="-250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60" y="1689100"/>
            <a:ext cx="7589520" cy="272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Repeated Measures Effects</a:t>
            </a:r>
            <a:endParaRPr lang="en-GB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141C4C5-94EA-4CD8-9AA9-9320F177D4A0}" type="slidenum">
              <a:rPr lang="en-US"/>
              <a:pPr/>
              <a:t>13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3" y="825500"/>
            <a:ext cx="5326380" cy="592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F5A14B3-B477-49CA-B2A1-BCF7926158DD}" type="slidenum">
              <a:rPr lang="en-US"/>
              <a:pPr/>
              <a:t>14</a:t>
            </a:fld>
            <a:endParaRPr lang="en-US"/>
          </a:p>
        </p:txBody>
      </p:sp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230188"/>
            <a:ext cx="7670800" cy="1143000"/>
          </a:xfrm>
        </p:spPr>
        <p:txBody>
          <a:bodyPr/>
          <a:lstStyle/>
          <a:p>
            <a:r>
              <a:rPr lang="en-GB" dirty="0" smtClean="0"/>
              <a:t>Homogeneity of Variance</a:t>
            </a:r>
            <a:endParaRPr lang="en-GB" baseline="-250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" y="1663700"/>
            <a:ext cx="7769860" cy="420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F5A14B3-B477-49CA-B2A1-BCF7926158DD}" type="slidenum">
              <a:rPr lang="en-US"/>
              <a:pPr/>
              <a:t>15</a:t>
            </a:fld>
            <a:endParaRPr lang="en-US"/>
          </a:p>
        </p:txBody>
      </p:sp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230188"/>
            <a:ext cx="7670800" cy="1143000"/>
          </a:xfrm>
        </p:spPr>
        <p:txBody>
          <a:bodyPr/>
          <a:lstStyle/>
          <a:p>
            <a:r>
              <a:rPr lang="en-GB" dirty="0" smtClean="0"/>
              <a:t>Between-Group Effects</a:t>
            </a:r>
            <a:endParaRPr lang="en-GB" baseline="-250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68" y="1990718"/>
            <a:ext cx="7112635" cy="229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130DF7DB-E013-4ECD-A337-2E2638632638}" type="slidenum">
              <a:rPr lang="en-US"/>
              <a:pPr/>
              <a:t>16</a:t>
            </a:fld>
            <a:endParaRPr lang="en-US"/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60488" y="187325"/>
            <a:ext cx="7556500" cy="547688"/>
          </a:xfrm>
        </p:spPr>
        <p:txBody>
          <a:bodyPr>
            <a:normAutofit fontScale="90000"/>
          </a:bodyPr>
          <a:lstStyle/>
          <a:p>
            <a:r>
              <a:rPr lang="en-GB" sz="4000">
                <a:solidFill>
                  <a:schemeClr val="accent2"/>
                </a:solidFill>
              </a:rPr>
              <a:t>Main Effect of Gender</a:t>
            </a:r>
            <a:endParaRPr lang="en-GB" sz="4000" baseline="-2500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66" y="1487486"/>
            <a:ext cx="8056880" cy="386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AE92DCB-1374-4C59-96AF-083A808EA266}" type="slidenum">
              <a:rPr lang="en-US"/>
              <a:pPr/>
              <a:t>17</a:t>
            </a:fld>
            <a:endParaRPr lang="en-US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35063" y="266700"/>
            <a:ext cx="8008937" cy="774700"/>
          </a:xfrm>
        </p:spPr>
        <p:txBody>
          <a:bodyPr/>
          <a:lstStyle/>
          <a:p>
            <a:r>
              <a:rPr lang="en-GB">
                <a:solidFill>
                  <a:schemeClr val="accent2"/>
                </a:solidFill>
              </a:rPr>
              <a:t>Main Effect of Looks</a:t>
            </a:r>
            <a:endParaRPr lang="en-GB" baseline="-2500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" y="1594485"/>
            <a:ext cx="8270875" cy="414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8A3F2D8-13A1-41A2-861F-B7B260AA48E5}" type="slidenum">
              <a:rPr lang="en-US"/>
              <a:pPr/>
              <a:t>18</a:t>
            </a:fld>
            <a:endParaRPr lang="en-US"/>
          </a:p>
        </p:txBody>
      </p:sp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9188" y="0"/>
            <a:ext cx="8024812" cy="825500"/>
          </a:xfrm>
        </p:spPr>
        <p:txBody>
          <a:bodyPr/>
          <a:lstStyle/>
          <a:p>
            <a:r>
              <a:rPr lang="en-GB">
                <a:solidFill>
                  <a:schemeClr val="accent2"/>
                </a:solidFill>
              </a:rPr>
              <a:t>Main Effect of Charisma</a:t>
            </a:r>
            <a:endParaRPr lang="en-GB" baseline="-2500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67" y="1901507"/>
            <a:ext cx="7842885" cy="381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C310817-FD04-4856-B6D0-317A09763527}" type="slidenum">
              <a:rPr lang="en-US"/>
              <a:pPr/>
              <a:t>19</a:t>
            </a:fld>
            <a:endParaRPr lang="en-US"/>
          </a:p>
        </p:txBody>
      </p:sp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93788" y="241300"/>
            <a:ext cx="8050212" cy="774700"/>
          </a:xfrm>
          <a:noFill/>
        </p:spPr>
        <p:txBody>
          <a:bodyPr/>
          <a:lstStyle/>
          <a:p>
            <a:r>
              <a:rPr lang="en-GB" sz="4000">
                <a:solidFill>
                  <a:schemeClr val="accent2"/>
                </a:solidFill>
              </a:rPr>
              <a:t>The Gender </a:t>
            </a:r>
            <a:r>
              <a:rPr lang="en-GB" sz="4000">
                <a:solidFill>
                  <a:schemeClr val="accent2"/>
                </a:solidFill>
                <a:sym typeface="Symbol" pitchFamily="18" charset="2"/>
              </a:rPr>
              <a:t> Looks Interaction</a:t>
            </a:r>
            <a:endParaRPr lang="en-GB" sz="4000" baseline="-25000">
              <a:solidFill>
                <a:schemeClr val="accent2"/>
              </a:solidFill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66" y="2044382"/>
            <a:ext cx="809244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7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F4425D0-755A-4E52-8C60-4FF26AF87FF1}" type="slidenum">
              <a:rPr lang="en-US"/>
              <a:pPr/>
              <a:t>2</a:t>
            </a:fld>
            <a:endParaRPr lang="en-US"/>
          </a:p>
        </p:txBody>
      </p:sp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298450"/>
            <a:ext cx="7696200" cy="1428750"/>
          </a:xfrm>
        </p:spPr>
        <p:txBody>
          <a:bodyPr/>
          <a:lstStyle/>
          <a:p>
            <a:r>
              <a:rPr lang="en-GB" smtClean="0"/>
              <a:t>Aims</a:t>
            </a:r>
            <a:endParaRPr lang="en-GB" dirty="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8738" y="1687513"/>
            <a:ext cx="7477125" cy="41957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4000" dirty="0" smtClean="0"/>
              <a:t>What is Mixed ANOVA?</a:t>
            </a:r>
            <a:endParaRPr lang="en-GB" sz="4000" dirty="0"/>
          </a:p>
          <a:p>
            <a:pPr>
              <a:lnSpc>
                <a:spcPct val="90000"/>
              </a:lnSpc>
            </a:pPr>
            <a:r>
              <a:rPr lang="en-GB" sz="4000" dirty="0"/>
              <a:t>Carrying out </a:t>
            </a:r>
            <a:r>
              <a:rPr lang="en-GB" sz="4000" dirty="0" smtClean="0"/>
              <a:t>Mixed ANOVA on </a:t>
            </a:r>
            <a:r>
              <a:rPr lang="en-GB" sz="4000" dirty="0" smtClean="0"/>
              <a:t>IBM </a:t>
            </a:r>
            <a:r>
              <a:rPr lang="en-GB" sz="4000" dirty="0" smtClean="0"/>
              <a:t>SPSS</a:t>
            </a:r>
            <a:endParaRPr lang="en-GB" sz="4000" dirty="0"/>
          </a:p>
          <a:p>
            <a:pPr>
              <a:lnSpc>
                <a:spcPct val="90000"/>
              </a:lnSpc>
            </a:pPr>
            <a:r>
              <a:rPr lang="en-GB" sz="4000" dirty="0"/>
              <a:t>Interpretation</a:t>
            </a:r>
          </a:p>
          <a:p>
            <a:pPr lvl="1">
              <a:lnSpc>
                <a:spcPct val="90000"/>
              </a:lnSpc>
            </a:pPr>
            <a:r>
              <a:rPr lang="en-GB" sz="3600" dirty="0"/>
              <a:t>Main Effects</a:t>
            </a:r>
          </a:p>
          <a:p>
            <a:pPr lvl="1">
              <a:lnSpc>
                <a:spcPct val="90000"/>
              </a:lnSpc>
            </a:pPr>
            <a:r>
              <a:rPr lang="en-GB" sz="3600" dirty="0"/>
              <a:t>Interactions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4" grpId="0" autoUpdateAnimBg="0"/>
      <p:bldP spid="172035" grpId="0" build="p" bldLvl="3" autoUpdateAnimBg="0" advAuto="200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9692DF1-8D03-466B-943C-4F17502722A0}" type="slidenum">
              <a:rPr lang="en-US"/>
              <a:pPr/>
              <a:t>20</a:t>
            </a:fld>
            <a:endParaRPr lang="en-US"/>
          </a:p>
        </p:txBody>
      </p:sp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425" y="0"/>
            <a:ext cx="8029575" cy="889000"/>
          </a:xfrm>
          <a:noFill/>
        </p:spPr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</a:rPr>
              <a:t/>
            </a:r>
            <a:br>
              <a:rPr lang="en-GB" dirty="0" smtClean="0">
                <a:solidFill>
                  <a:schemeClr val="accent2"/>
                </a:solidFill>
              </a:rPr>
            </a:br>
            <a:r>
              <a:rPr lang="en-GB" dirty="0" smtClean="0">
                <a:solidFill>
                  <a:schemeClr val="accent2"/>
                </a:solidFill>
              </a:rPr>
              <a:t>Gender </a:t>
            </a:r>
            <a:r>
              <a:rPr lang="en-GB" dirty="0">
                <a:solidFill>
                  <a:schemeClr val="accent2"/>
                </a:solidFill>
                <a:sym typeface="Symbol" pitchFamily="18" charset="2"/>
              </a:rPr>
              <a:t> Charisma Interaction</a:t>
            </a:r>
            <a:endParaRPr lang="en-GB" baseline="-25000" dirty="0">
              <a:solidFill>
                <a:schemeClr val="accent2"/>
              </a:solidFill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4" y="1854517"/>
            <a:ext cx="828103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8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20F148F-08CE-40C1-BA3C-C803B074BC38}" type="slidenum">
              <a:rPr lang="en-US"/>
              <a:pPr/>
              <a:t>21</a:t>
            </a:fld>
            <a:endParaRPr lang="en-US"/>
          </a:p>
        </p:txBody>
      </p:sp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425" y="0"/>
            <a:ext cx="8029575" cy="1422400"/>
          </a:xfrm>
          <a:noFill/>
        </p:spPr>
        <p:txBody>
          <a:bodyPr/>
          <a:lstStyle/>
          <a:p>
            <a:r>
              <a:rPr lang="en-GB" sz="4000" dirty="0" smtClean="0">
                <a:solidFill>
                  <a:schemeClr val="accent2"/>
                </a:solidFill>
              </a:rPr>
              <a:t>The </a:t>
            </a:r>
            <a:r>
              <a:rPr lang="en-GB" sz="4000" dirty="0">
                <a:solidFill>
                  <a:schemeClr val="accent2"/>
                </a:solidFill>
              </a:rPr>
              <a:t>Looks </a:t>
            </a:r>
            <a:r>
              <a:rPr lang="en-GB" sz="4000" dirty="0">
                <a:solidFill>
                  <a:schemeClr val="accent2"/>
                </a:solidFill>
                <a:sym typeface="Symbol" pitchFamily="18" charset="2"/>
              </a:rPr>
              <a:t> </a:t>
            </a:r>
            <a:r>
              <a:rPr lang="en-GB" sz="4000" dirty="0" smtClean="0">
                <a:solidFill>
                  <a:schemeClr val="accent2"/>
                </a:solidFill>
                <a:sym typeface="Symbol" pitchFamily="18" charset="2"/>
              </a:rPr>
              <a:t>Charisma </a:t>
            </a:r>
            <a:r>
              <a:rPr lang="en-GB" sz="4000" dirty="0">
                <a:solidFill>
                  <a:schemeClr val="accent2"/>
                </a:solidFill>
                <a:sym typeface="Symbol" pitchFamily="18" charset="2"/>
              </a:rPr>
              <a:t>Interaction</a:t>
            </a:r>
            <a:endParaRPr lang="en-GB" sz="4000" baseline="-25000" dirty="0">
              <a:solidFill>
                <a:schemeClr val="accent2"/>
              </a:solidFill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45" y="2124392"/>
            <a:ext cx="821245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428604"/>
            <a:ext cx="6282165" cy="5372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C6B6405-D4E5-4D91-B1E6-56F0EF3A1632}" type="slidenum">
              <a:rPr lang="en-US"/>
              <a:pPr/>
              <a:t>23</a:t>
            </a:fld>
            <a:endParaRPr lang="en-US"/>
          </a:p>
        </p:txBody>
      </p:sp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4575" y="165100"/>
            <a:ext cx="8099425" cy="977900"/>
          </a:xfrm>
          <a:noFill/>
        </p:spPr>
        <p:txBody>
          <a:bodyPr>
            <a:normAutofit fontScale="90000"/>
          </a:bodyPr>
          <a:lstStyle/>
          <a:p>
            <a:r>
              <a:rPr lang="en-GB" sz="4000">
                <a:solidFill>
                  <a:schemeClr val="accent2"/>
                </a:solidFill>
              </a:rPr>
              <a:t>Gender </a:t>
            </a:r>
            <a:r>
              <a:rPr lang="en-GB" sz="4000">
                <a:solidFill>
                  <a:schemeClr val="accent2"/>
                </a:solidFill>
                <a:sym typeface="Symbol" pitchFamily="18" charset="2"/>
              </a:rPr>
              <a:t> Looks  Charisma Interaction</a:t>
            </a: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67" y="1285875"/>
            <a:ext cx="8268970" cy="4037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4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527727A-C655-4894-84FB-8C4579AEEF06}" type="slidenum">
              <a:rPr lang="en-US"/>
              <a:pPr/>
              <a:t>3</a:t>
            </a:fld>
            <a:endParaRPr 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196850"/>
            <a:ext cx="7772400" cy="1438275"/>
          </a:xfrm>
        </p:spPr>
        <p:txBody>
          <a:bodyPr/>
          <a:lstStyle/>
          <a:p>
            <a:r>
              <a:rPr lang="en-GB"/>
              <a:t>What is Three-Way Mixed ANOVA?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4600" y="2049463"/>
            <a:ext cx="7448550" cy="41941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Three Independent Variables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Three-way = 3 IVs</a:t>
            </a:r>
          </a:p>
          <a:p>
            <a:pPr>
              <a:lnSpc>
                <a:spcPct val="90000"/>
              </a:lnSpc>
            </a:pPr>
            <a:r>
              <a:rPr lang="en-GB" dirty="0"/>
              <a:t>Mixed: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1 or more Independent variable uses the same participants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1 or more Independent variable uses different participants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A.K.A. ‘Mixed-Plot Design’</a:t>
            </a:r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8400" y="1242994"/>
            <a:ext cx="1625600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58" grpId="0" autoUpdateAnimBg="0"/>
      <p:bldP spid="173059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EEF5DC85-ABE7-4440-AB53-39B57F0537C0}" type="slidenum">
              <a:rPr lang="en-US"/>
              <a:pPr/>
              <a:t>4</a:t>
            </a:fld>
            <a:endParaRPr lang="en-US"/>
          </a:p>
        </p:txBody>
      </p:sp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6500" y="268288"/>
            <a:ext cx="7772400" cy="1143000"/>
          </a:xfrm>
        </p:spPr>
        <p:txBody>
          <a:bodyPr/>
          <a:lstStyle/>
          <a:p>
            <a:r>
              <a:rPr lang="en-GB"/>
              <a:t>An Example: Speed Dating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9363" y="1671638"/>
            <a:ext cx="7596187" cy="4205287"/>
          </a:xfrm>
        </p:spPr>
        <p:txBody>
          <a:bodyPr/>
          <a:lstStyle/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Is personality or looks more important?</a:t>
            </a:r>
          </a:p>
          <a:p>
            <a:pPr lvl="1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IV 1 (Looks): Attractive, Average, Ugly</a:t>
            </a:r>
          </a:p>
          <a:p>
            <a:pPr lvl="1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IV 2 (Personality): High Charisma, Some Charisma, Dullard</a:t>
            </a:r>
          </a:p>
          <a:p>
            <a:pPr lvl="1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IV 3 (Gender): Male or Female?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Dependent Variable (DV): P’s rating of the date</a:t>
            </a:r>
          </a:p>
          <a:p>
            <a:pPr lvl="1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100% = The prospective date was perfect!</a:t>
            </a:r>
          </a:p>
          <a:p>
            <a:pPr lvl="1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0% = I’d rather date my own mother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5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6" grpId="0" autoUpdateAnimBg="0"/>
      <p:bldP spid="175107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83" y="266683"/>
            <a:ext cx="6790182" cy="59392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EE676C0C-0E17-4C9E-A4AA-5884A1EA4614}" type="slidenum">
              <a:rPr lang="en-US"/>
              <a:pPr/>
              <a:t>6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36700" y="319088"/>
            <a:ext cx="7239000" cy="1143000"/>
          </a:xfrm>
        </p:spPr>
        <p:txBody>
          <a:bodyPr/>
          <a:lstStyle/>
          <a:p>
            <a:r>
              <a:rPr lang="en-GB"/>
              <a:t>Effects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2863" y="1470025"/>
            <a:ext cx="7532687" cy="4602163"/>
          </a:xfrm>
        </p:spPr>
        <p:txBody>
          <a:bodyPr/>
          <a:lstStyle/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/>
              <a:t>Main effects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600"/>
              <a:t>We will get an </a:t>
            </a:r>
            <a:r>
              <a:rPr lang="en-GB" sz="1600" i="1"/>
              <a:t>F</a:t>
            </a:r>
            <a:r>
              <a:rPr lang="en-GB" sz="1600"/>
              <a:t>-ratio for the main effect of each independent variable:</a:t>
            </a:r>
          </a:p>
          <a:p>
            <a:pPr lvl="2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/>
              <a:t>Looks</a:t>
            </a:r>
          </a:p>
          <a:p>
            <a:pPr lvl="2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/>
              <a:t>Personality</a:t>
            </a:r>
          </a:p>
          <a:p>
            <a:pPr lvl="2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/>
              <a:t>Gender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/>
              <a:t>Two-Way Interactions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GB" sz="1600"/>
              <a:t>We will get </a:t>
            </a:r>
            <a:r>
              <a:rPr lang="en-GB" sz="1600" i="1"/>
              <a:t>F</a:t>
            </a:r>
            <a:r>
              <a:rPr lang="en-GB" sz="1600"/>
              <a:t>-ratios for all possible interactions between pairs of variables:</a:t>
            </a:r>
          </a:p>
          <a:p>
            <a:pPr lvl="2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/>
              <a:t>Looks </a:t>
            </a:r>
            <a:r>
              <a:rPr lang="en-GB" sz="1400">
                <a:sym typeface="Symbol" pitchFamily="18" charset="2"/>
              </a:rPr>
              <a:t> Personality</a:t>
            </a:r>
          </a:p>
          <a:p>
            <a:pPr lvl="2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/>
              <a:t>Looks </a:t>
            </a:r>
            <a:r>
              <a:rPr lang="en-GB" sz="1400">
                <a:sym typeface="Symbol" pitchFamily="18" charset="2"/>
              </a:rPr>
              <a:t> Gender</a:t>
            </a:r>
          </a:p>
          <a:p>
            <a:pPr lvl="2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/>
              <a:t>Personality </a:t>
            </a:r>
            <a:r>
              <a:rPr lang="en-GB" sz="1400">
                <a:sym typeface="Symbol" pitchFamily="18" charset="2"/>
              </a:rPr>
              <a:t> Gender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>
                <a:sym typeface="Symbol" pitchFamily="18" charset="2"/>
              </a:rPr>
              <a:t>Three-Way Interactions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GB" sz="1600">
                <a:sym typeface="Symbol" pitchFamily="18" charset="2"/>
              </a:rPr>
              <a:t>We will get an </a:t>
            </a:r>
            <a:r>
              <a:rPr lang="en-GB" sz="1600" i="1">
                <a:sym typeface="Symbol" pitchFamily="18" charset="2"/>
              </a:rPr>
              <a:t>F</a:t>
            </a:r>
            <a:r>
              <a:rPr lang="en-GB" sz="1600">
                <a:sym typeface="Symbol" pitchFamily="18" charset="2"/>
              </a:rPr>
              <a:t>-ratio for the interaction between all three variables</a:t>
            </a:r>
          </a:p>
          <a:p>
            <a:pPr lvl="2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400"/>
              <a:t>Looks </a:t>
            </a:r>
            <a:r>
              <a:rPr lang="en-GB" sz="1400">
                <a:sym typeface="Symbol" pitchFamily="18" charset="2"/>
              </a:rPr>
              <a:t> Personality</a:t>
            </a:r>
            <a:r>
              <a:rPr lang="en-GB" sz="1400"/>
              <a:t> </a:t>
            </a:r>
            <a:r>
              <a:rPr lang="en-GB" sz="1400">
                <a:sym typeface="Symbol" pitchFamily="18" charset="2"/>
              </a:rPr>
              <a:t> Gender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0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0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0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0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0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0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0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02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6" grpId="0" autoUpdateAnimBg="0"/>
      <p:bldP spid="180227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099" y="371475"/>
            <a:ext cx="7804175" cy="1143000"/>
          </a:xfrm>
        </p:spPr>
        <p:txBody>
          <a:bodyPr>
            <a:normAutofit fontScale="90000"/>
          </a:bodyPr>
          <a:lstStyle/>
          <a:p>
            <a:r>
              <a:rPr lang="en-GB" sz="4000" dirty="0" smtClean="0"/>
              <a:t>Define </a:t>
            </a:r>
            <a:r>
              <a:rPr lang="en-GB" sz="4000" dirty="0"/>
              <a:t>the Repeated Measures Variables</a:t>
            </a:r>
            <a:endParaRPr lang="en-GB" sz="4000" baseline="-25000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81" y="1655752"/>
            <a:ext cx="3223932" cy="4687277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6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B6A382C-B8ED-41BE-B931-543B40F1EEEC}" type="slidenum">
              <a:rPr lang="en-US"/>
              <a:pPr/>
              <a:t>8</a:t>
            </a:fld>
            <a:endParaRPr lang="en-US"/>
          </a:p>
        </p:txBody>
      </p:sp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Define Levels of the Repeated Measures Variables</a:t>
            </a:r>
            <a:endParaRPr lang="en-GB" sz="4000" baseline="-25000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3128963" y="2247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72" y="1422076"/>
            <a:ext cx="5521840" cy="4842566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8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1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B6A382C-B8ED-41BE-B931-543B40F1EEEC}" type="slidenum">
              <a:rPr lang="en-US"/>
              <a:pPr/>
              <a:t>9</a:t>
            </a:fld>
            <a:endParaRPr lang="en-US"/>
          </a:p>
        </p:txBody>
      </p:sp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/>
              <a:t>Define Levels of the Repeated Measures </a:t>
            </a:r>
            <a:r>
              <a:rPr lang="en-GB" sz="4000" dirty="0" smtClean="0"/>
              <a:t>Variables and Select the Between-Group Variable</a:t>
            </a:r>
            <a:endParaRPr lang="en-GB" sz="4000" baseline="-25000" dirty="0"/>
          </a:p>
        </p:txBody>
      </p:sp>
      <p:sp>
        <p:nvSpPr>
          <p:cNvPr id="188419" name="Rectangle 3"/>
          <p:cNvSpPr>
            <a:spLocks noChangeArrowheads="1"/>
          </p:cNvSpPr>
          <p:nvPr/>
        </p:nvSpPr>
        <p:spPr bwMode="auto">
          <a:xfrm>
            <a:off x="3128963" y="2247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30" y="1722757"/>
            <a:ext cx="5281760" cy="4632020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8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18" grpId="0" autoUpdateAnimBg="0"/>
    </p:bldLst>
  </p:timing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3425</TotalTime>
  <Words>366</Words>
  <Application>Microsoft Macintosh PowerPoint</Application>
  <PresentationFormat>On-screen Show (4:3)</PresentationFormat>
  <Paragraphs>94</Paragraphs>
  <Slides>23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DiscStat Lecture</vt:lpstr>
      <vt:lpstr>Mixed ANOVA (GLM 5)</vt:lpstr>
      <vt:lpstr>Aims</vt:lpstr>
      <vt:lpstr>What is Three-Way Mixed ANOVA?</vt:lpstr>
      <vt:lpstr>An Example: Speed Dating</vt:lpstr>
      <vt:lpstr>PowerPoint Presentation</vt:lpstr>
      <vt:lpstr>Effects</vt:lpstr>
      <vt:lpstr>Define the Repeated Measures Variables</vt:lpstr>
      <vt:lpstr>Define Levels of the Repeated Measures Variables</vt:lpstr>
      <vt:lpstr>Define Levels of the Repeated Measures Variables and Select the Between-Group Variable</vt:lpstr>
      <vt:lpstr>Define Contrasts</vt:lpstr>
      <vt:lpstr>Define Interaction Graphs</vt:lpstr>
      <vt:lpstr>Output: Sphericity</vt:lpstr>
      <vt:lpstr>Repeated Measures Effects</vt:lpstr>
      <vt:lpstr>Homogeneity of Variance</vt:lpstr>
      <vt:lpstr>Between-Group Effects</vt:lpstr>
      <vt:lpstr>Main Effect of Gender</vt:lpstr>
      <vt:lpstr>Main Effect of Looks</vt:lpstr>
      <vt:lpstr>Main Effect of Charisma</vt:lpstr>
      <vt:lpstr>The Gender  Looks Interaction</vt:lpstr>
      <vt:lpstr> Gender  Charisma Interaction</vt:lpstr>
      <vt:lpstr>The Looks  Charisma Interaction</vt:lpstr>
      <vt:lpstr>PowerPoint Presentation</vt:lpstr>
      <vt:lpstr>Gender  Looks  Charisma Interaction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Professor Andy Field</cp:lastModifiedBy>
  <cp:revision>116</cp:revision>
  <dcterms:created xsi:type="dcterms:W3CDTF">2010-10-05T07:56:41Z</dcterms:created>
  <dcterms:modified xsi:type="dcterms:W3CDTF">2013-04-03T10:10:58Z</dcterms:modified>
</cp:coreProperties>
</file>